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Raleway"/>
      <p:regular r:id="rId29"/>
      <p:bold r:id="rId30"/>
      <p:italic r:id="rId31"/>
      <p:boldItalic r:id="rId32"/>
    </p:embeddedFon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italic.fntdata"/><Relationship Id="rId30" Type="http://schemas.openxmlformats.org/officeDocument/2006/relationships/font" Target="fonts/Raleway-bold.fntdata"/><Relationship Id="rId11" Type="http://schemas.openxmlformats.org/officeDocument/2006/relationships/slide" Target="slides/slide6.xml"/><Relationship Id="rId33" Type="http://schemas.openxmlformats.org/officeDocument/2006/relationships/font" Target="fonts/Lato-regular.fntdata"/><Relationship Id="rId10" Type="http://schemas.openxmlformats.org/officeDocument/2006/relationships/slide" Target="slides/slide5.xml"/><Relationship Id="rId32" Type="http://schemas.openxmlformats.org/officeDocument/2006/relationships/font" Target="fonts/Raleway-boldItalic.fntdata"/><Relationship Id="rId13" Type="http://schemas.openxmlformats.org/officeDocument/2006/relationships/slide" Target="slides/slide8.xml"/><Relationship Id="rId35" Type="http://schemas.openxmlformats.org/officeDocument/2006/relationships/font" Target="fonts/Lato-italic.fntdata"/><Relationship Id="rId12" Type="http://schemas.openxmlformats.org/officeDocument/2006/relationships/slide" Target="slides/slide7.xml"/><Relationship Id="rId34" Type="http://schemas.openxmlformats.org/officeDocument/2006/relationships/font" Target="fonts/La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La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Bryan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55a2b62d6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55a2b62d6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55a2b62d6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55a2b62d6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57e57bfc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57e57bfc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57e57bfc8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57e57bfc8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5e01534f0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5e01534f0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Jesύs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5e01534f0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5e01534f0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3e66c1a5e6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3e66c1a5e6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3e66c1a5e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3e66c1a5e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Bryan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483f24e26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483f24e26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Bryan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482bdf89d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482bdf89d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Jesύs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3e66c1a5e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3e66c1a5e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Bryan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3e66c1a5e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3e66c1a5e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Jesύs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Goal to begin this work in 2024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3e66c1a5e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3e66c1a5e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Jesύs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3e66c1a5e6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3e66c1a5e6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Jesύs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482bdf89d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482bdf89d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Jesύs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24cd91e518_0_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24cd91e518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Bryan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 landscapes installed so far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 moving on to literacy-focused installations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58670012c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58670012c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Bryan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Funders came together to launch initiative, but it is driven by community needs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partners in each community convene stakeholders for planning in partnership with Metropolitan Family Services at the Chicago Children’s Museum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MFS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Chicago Children’s Museum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CDOT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Illinois Action for Children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ENLACE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CPS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Carole Robertson Center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SPARK Aurora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NLLCCC GROWSS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Beyond the Ball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Open Books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The Encompassing Center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North Lawndale Discovery Center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Aurora Housing Authority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Bridgewater Studios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Legat Architects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North Lawndale Discovery Center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Family Child Resource Center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5e01534f0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5e01534f0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Jesύs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55a0c5881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55a0c5881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55a0c58816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55a0c5881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5a0c5881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55a0c5881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55a2b62d6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55a2b62d6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Jesύs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20.jp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6.jpg"/><Relationship Id="rId5" Type="http://schemas.openxmlformats.org/officeDocument/2006/relationships/image" Target="../media/image22.jpg"/><Relationship Id="rId6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13.jp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b="0" l="0" r="26508" t="0"/>
          <a:stretch/>
        </p:blipFill>
        <p:spPr>
          <a:xfrm>
            <a:off x="2542093" y="3198450"/>
            <a:ext cx="1943956" cy="148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7125" y="3198450"/>
            <a:ext cx="1982510" cy="148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400" y="3198450"/>
            <a:ext cx="1982499" cy="150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6">
            <a:alphaModFix/>
          </a:blip>
          <a:srcRect b="7096" l="30691" r="5435" t="20413"/>
          <a:stretch/>
        </p:blipFill>
        <p:spPr>
          <a:xfrm>
            <a:off x="6690700" y="3198450"/>
            <a:ext cx="2097684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7824" y="1322450"/>
            <a:ext cx="2574314" cy="126999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>
            <p:ph type="ctrTitle"/>
          </p:nvPr>
        </p:nvSpPr>
        <p:spPr>
          <a:xfrm>
            <a:off x="729450" y="1322450"/>
            <a:ext cx="46926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Building Playful Learning Landscapes for Illinois Families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200" y="486650"/>
            <a:ext cx="5879598" cy="441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>
            <p:ph idx="4294967295"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Little Village</a:t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25" y="486675"/>
            <a:ext cx="8681150" cy="442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 txBox="1"/>
          <p:nvPr>
            <p:ph idx="4294967295"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Aurora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North Lawndale</a:t>
            </a:r>
            <a:endParaRPr/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150" y="809200"/>
            <a:ext cx="5021825" cy="380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228600"/>
            <a:ext cx="5488000" cy="451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title"/>
          </p:nvPr>
        </p:nvSpPr>
        <p:spPr>
          <a:xfrm>
            <a:off x="729450" y="12462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5020"/>
              <a:t>Phase III Installations</a:t>
            </a:r>
            <a:endParaRPr b="1" sz="50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>
                <a:solidFill>
                  <a:schemeClr val="dk2"/>
                </a:solidFill>
              </a:rPr>
              <a:t>Expected </a:t>
            </a:r>
            <a:r>
              <a:rPr b="1" lang="en" sz="3320">
                <a:solidFill>
                  <a:schemeClr val="dk2"/>
                </a:solidFill>
              </a:rPr>
              <a:t>Fall of 2023</a:t>
            </a:r>
            <a:endParaRPr b="1" sz="3320">
              <a:solidFill>
                <a:schemeClr val="dk2"/>
              </a:solidFill>
            </a:endParaRPr>
          </a:p>
        </p:txBody>
      </p:sp>
      <p:pic>
        <p:nvPicPr>
          <p:cNvPr id="177" name="Google Shape;177;p26"/>
          <p:cNvPicPr preferRelativeResize="0"/>
          <p:nvPr/>
        </p:nvPicPr>
        <p:blipFill rotWithShape="1">
          <a:blip r:embed="rId3">
            <a:alphaModFix/>
          </a:blip>
          <a:srcRect b="7096" l="33685" r="6892" t="20413"/>
          <a:stretch/>
        </p:blipFill>
        <p:spPr>
          <a:xfrm>
            <a:off x="454300" y="2797825"/>
            <a:ext cx="2552146" cy="194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 rotWithShape="1">
          <a:blip r:embed="rId4">
            <a:alphaModFix/>
          </a:blip>
          <a:srcRect b="12987" l="8294" r="50765" t="32028"/>
          <a:stretch/>
        </p:blipFill>
        <p:spPr>
          <a:xfrm>
            <a:off x="3437900" y="2797825"/>
            <a:ext cx="2318300" cy="194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 rotWithShape="1">
          <a:blip r:embed="rId4">
            <a:alphaModFix/>
          </a:blip>
          <a:srcRect b="12987" l="49682" r="9375" t="32028"/>
          <a:stretch/>
        </p:blipFill>
        <p:spPr>
          <a:xfrm>
            <a:off x="6205850" y="2797825"/>
            <a:ext cx="2318300" cy="194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 b="7096" l="30691" r="5435" t="20413"/>
          <a:stretch/>
        </p:blipFill>
        <p:spPr>
          <a:xfrm>
            <a:off x="985100" y="61975"/>
            <a:ext cx="6903424" cy="489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8"/>
          <p:cNvPicPr preferRelativeResize="0"/>
          <p:nvPr/>
        </p:nvPicPr>
        <p:blipFill rotWithShape="1">
          <a:blip r:embed="rId3">
            <a:alphaModFix/>
          </a:blip>
          <a:srcRect b="18704" l="25422" r="30767" t="24544"/>
          <a:stretch/>
        </p:blipFill>
        <p:spPr>
          <a:xfrm>
            <a:off x="1040647" y="0"/>
            <a:ext cx="70627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9"/>
          <p:cNvPicPr preferRelativeResize="0"/>
          <p:nvPr/>
        </p:nvPicPr>
        <p:blipFill rotWithShape="1">
          <a:blip r:embed="rId3">
            <a:alphaModFix/>
          </a:blip>
          <a:srcRect b="16431" l="36326" r="36238" t="22025"/>
          <a:stretch/>
        </p:blipFill>
        <p:spPr>
          <a:xfrm>
            <a:off x="5615050" y="804375"/>
            <a:ext cx="2802800" cy="353475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Ahead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2024-25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0"/>
          <p:cNvPicPr preferRelativeResize="0"/>
          <p:nvPr/>
        </p:nvPicPr>
        <p:blipFill rotWithShape="1">
          <a:blip r:embed="rId3">
            <a:alphaModFix/>
          </a:blip>
          <a:srcRect b="37013" l="52798" r="4083" t="24570"/>
          <a:stretch/>
        </p:blipFill>
        <p:spPr>
          <a:xfrm>
            <a:off x="715799" y="921750"/>
            <a:ext cx="7766226" cy="389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 txBox="1"/>
          <p:nvPr/>
        </p:nvSpPr>
        <p:spPr>
          <a:xfrm>
            <a:off x="2120675" y="178175"/>
            <a:ext cx="5061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Expand Into New Communities</a:t>
            </a:r>
            <a:endParaRPr sz="1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1"/>
          <p:cNvPicPr preferRelativeResize="0"/>
          <p:nvPr/>
        </p:nvPicPr>
        <p:blipFill rotWithShape="1">
          <a:blip r:embed="rId3">
            <a:alphaModFix/>
          </a:blip>
          <a:srcRect b="30399" l="28424" r="1217" t="14106"/>
          <a:stretch/>
        </p:blipFill>
        <p:spPr>
          <a:xfrm>
            <a:off x="634425" y="1374350"/>
            <a:ext cx="8164200" cy="362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1"/>
          <p:cNvSpPr txBox="1"/>
          <p:nvPr>
            <p:ph type="title"/>
          </p:nvPr>
        </p:nvSpPr>
        <p:spPr>
          <a:xfrm>
            <a:off x="634425" y="4795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Nature Based Outdoor Learning with Cognition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Getting Started</a:t>
            </a:r>
            <a:endParaRPr b="1"/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249" y="3546125"/>
            <a:ext cx="2574314" cy="1269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/>
          <p:nvPr/>
        </p:nvSpPr>
        <p:spPr>
          <a:xfrm>
            <a:off x="702425" y="90225"/>
            <a:ext cx="7735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3" name="Google Shape;21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3274" y="1261200"/>
            <a:ext cx="5564700" cy="364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/>
          <p:nvPr>
            <p:ph type="title"/>
          </p:nvPr>
        </p:nvSpPr>
        <p:spPr>
          <a:xfrm>
            <a:off x="721225" y="647100"/>
            <a:ext cx="82125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Trebuchet MS"/>
                <a:ea typeface="Trebuchet MS"/>
                <a:cs typeface="Trebuchet MS"/>
                <a:sym typeface="Trebuchet MS"/>
              </a:rPr>
              <a:t>Phase IV - Nature Play, Conservation and Playful Learning</a:t>
            </a:r>
            <a:endParaRPr sz="22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387900" y="555600"/>
            <a:ext cx="83235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Phase IV Cont. - Nature/Conservation &amp; Playful Learning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61791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●"/>
            </a:pPr>
            <a:r>
              <a:rPr lang="en" sz="1400">
                <a:latin typeface="Trebuchet MS"/>
                <a:ea typeface="Trebuchet MS"/>
                <a:cs typeface="Trebuchet MS"/>
                <a:sym typeface="Trebuchet MS"/>
              </a:rPr>
              <a:t>In high level dialogue with NLCCC GROWS Committee</a:t>
            </a:r>
            <a:endParaRPr sz="14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●"/>
            </a:pPr>
            <a:r>
              <a:rPr lang="en" sz="1400">
                <a:latin typeface="Trebuchet MS"/>
                <a:ea typeface="Trebuchet MS"/>
                <a:cs typeface="Trebuchet MS"/>
                <a:sym typeface="Trebuchet MS"/>
              </a:rPr>
              <a:t>Conservation Corridor on 16th to Springfield about Central Park</a:t>
            </a:r>
            <a:endParaRPr sz="14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●"/>
            </a:pPr>
            <a:r>
              <a:rPr lang="en" sz="1400">
                <a:latin typeface="Trebuchet MS"/>
                <a:ea typeface="Trebuchet MS"/>
                <a:cs typeface="Trebuchet MS"/>
                <a:sym typeface="Trebuchet MS"/>
              </a:rPr>
              <a:t>The corridor then runs north for about a half mile until it reaches Douglas Boulevard, where there is both conservation work and PLL installations</a:t>
            </a:r>
            <a:endParaRPr sz="14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1" name="Google Shape;221;p33"/>
          <p:cNvPicPr preferRelativeResize="0"/>
          <p:nvPr/>
        </p:nvPicPr>
        <p:blipFill rotWithShape="1">
          <a:blip r:embed="rId3">
            <a:alphaModFix/>
          </a:blip>
          <a:srcRect b="9727" l="34213" r="41021" t="20741"/>
          <a:stretch/>
        </p:blipFill>
        <p:spPr>
          <a:xfrm>
            <a:off x="2017425" y="1717525"/>
            <a:ext cx="1438651" cy="227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 rotWithShape="1">
          <a:blip r:embed="rId4">
            <a:alphaModFix/>
          </a:blip>
          <a:srcRect b="17660" l="36111" r="40844" t="20781"/>
          <a:stretch/>
        </p:blipFill>
        <p:spPr>
          <a:xfrm>
            <a:off x="283750" y="1637250"/>
            <a:ext cx="1593651" cy="239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3"/>
          <p:cNvPicPr preferRelativeResize="0"/>
          <p:nvPr/>
        </p:nvPicPr>
        <p:blipFill rotWithShape="1">
          <a:blip r:embed="rId5">
            <a:alphaModFix/>
          </a:blip>
          <a:srcRect b="13136" l="30137" r="29524" t="22501"/>
          <a:stretch/>
        </p:blipFill>
        <p:spPr>
          <a:xfrm>
            <a:off x="3591363" y="1767625"/>
            <a:ext cx="2531714" cy="227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4"/>
          <p:cNvPicPr preferRelativeResize="0"/>
          <p:nvPr/>
        </p:nvPicPr>
        <p:blipFill rotWithShape="1">
          <a:blip r:embed="rId3">
            <a:alphaModFix/>
          </a:blip>
          <a:srcRect b="41287" l="13779" r="61180" t="33433"/>
          <a:stretch/>
        </p:blipFill>
        <p:spPr>
          <a:xfrm>
            <a:off x="853225" y="664800"/>
            <a:ext cx="7498124" cy="425572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4"/>
          <p:cNvSpPr txBox="1"/>
          <p:nvPr>
            <p:ph type="title"/>
          </p:nvPr>
        </p:nvSpPr>
        <p:spPr>
          <a:xfrm>
            <a:off x="1073700" y="98400"/>
            <a:ext cx="71574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Lots on 16th Street Owned by Our Partners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5"/>
          <p:cNvPicPr preferRelativeResize="0"/>
          <p:nvPr/>
        </p:nvPicPr>
        <p:blipFill rotWithShape="1">
          <a:blip r:embed="rId3">
            <a:alphaModFix/>
          </a:blip>
          <a:srcRect b="43051" l="66181" r="3091" t="24062"/>
          <a:stretch/>
        </p:blipFill>
        <p:spPr>
          <a:xfrm>
            <a:off x="2401300" y="1338900"/>
            <a:ext cx="5617726" cy="338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5"/>
          <p:cNvSpPr txBox="1"/>
          <p:nvPr/>
        </p:nvSpPr>
        <p:spPr>
          <a:xfrm>
            <a:off x="1278625" y="4503800"/>
            <a:ext cx="645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5"/>
          <p:cNvSpPr txBox="1"/>
          <p:nvPr>
            <p:ph type="title"/>
          </p:nvPr>
        </p:nvSpPr>
        <p:spPr>
          <a:xfrm>
            <a:off x="387900" y="555600"/>
            <a:ext cx="83235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Phase V - 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Technology, Light &amp; Shadows Indoor Installations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>
            <p:ph type="ctrTitle"/>
          </p:nvPr>
        </p:nvSpPr>
        <p:spPr>
          <a:xfrm>
            <a:off x="727950" y="516950"/>
            <a:ext cx="7688100" cy="49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Playful Learning in Illinois</a:t>
            </a:r>
            <a:endParaRPr sz="2400"/>
          </a:p>
        </p:txBody>
      </p:sp>
      <p:sp>
        <p:nvSpPr>
          <p:cNvPr id="103" name="Google Shape;103;p15"/>
          <p:cNvSpPr txBox="1"/>
          <p:nvPr>
            <p:ph idx="1" type="subTitle"/>
          </p:nvPr>
        </p:nvSpPr>
        <p:spPr>
          <a:xfrm>
            <a:off x="727950" y="1394075"/>
            <a:ext cx="7688100" cy="26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Initiative launched in 2017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Collaborative of six initial funders serving as a Steering Committee to support and help grow the project.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Metropolitan Family Services, a regional non-profit organization, leads implementation of the project.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lang="en" sz="1800"/>
              <a:t>Installations have been completed in the Chicago communities of Little Village and North Lawndale and the city of Aurora.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 b="21736" l="8514" r="8976" t="53463"/>
          <a:stretch/>
        </p:blipFill>
        <p:spPr>
          <a:xfrm>
            <a:off x="151525" y="2468250"/>
            <a:ext cx="8837299" cy="1494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>
            <p:ph type="title"/>
          </p:nvPr>
        </p:nvSpPr>
        <p:spPr>
          <a:xfrm>
            <a:off x="727788" y="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Partnerships and Collaborations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-4773857" y="445025"/>
            <a:ext cx="3815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t/>
            </a:r>
            <a:endParaRPr sz="1900"/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3">
            <a:alphaModFix/>
          </a:blip>
          <a:srcRect b="51496" l="8514" r="8976" t="4672"/>
          <a:stretch/>
        </p:blipFill>
        <p:spPr>
          <a:xfrm>
            <a:off x="1902725" y="686925"/>
            <a:ext cx="5338550" cy="159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3">
            <a:alphaModFix/>
          </a:blip>
          <a:srcRect b="6707" l="8514" r="8976" t="81803"/>
          <a:stretch/>
        </p:blipFill>
        <p:spPr>
          <a:xfrm>
            <a:off x="1153850" y="4256800"/>
            <a:ext cx="6832646" cy="53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5020"/>
              <a:t>Phase I Installations</a:t>
            </a:r>
            <a:endParaRPr b="1" sz="50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20">
                <a:solidFill>
                  <a:schemeClr val="dk2"/>
                </a:solidFill>
              </a:rPr>
              <a:t>Installed August, 2020</a:t>
            </a:r>
            <a:endParaRPr b="1" sz="3320">
              <a:solidFill>
                <a:schemeClr val="dk2"/>
              </a:solidFill>
            </a:endParaRPr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2200" y="2836852"/>
            <a:ext cx="2475126" cy="13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3000" y="2836850"/>
            <a:ext cx="1856333" cy="139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4200" y="2836851"/>
            <a:ext cx="1044188" cy="139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2326" y="2836847"/>
            <a:ext cx="1044200" cy="1392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199" y="184050"/>
            <a:ext cx="7673600" cy="431637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 txBox="1"/>
          <p:nvPr>
            <p:ph idx="4294967295" type="title"/>
          </p:nvPr>
        </p:nvSpPr>
        <p:spPr>
          <a:xfrm>
            <a:off x="110325" y="4536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North Lawndale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6200" y="152400"/>
            <a:ext cx="6029225" cy="452192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>
            <p:ph idx="4294967295" type="title"/>
          </p:nvPr>
        </p:nvSpPr>
        <p:spPr>
          <a:xfrm>
            <a:off x="110325" y="468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Aurora</a:t>
            </a:r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52400"/>
            <a:ext cx="3392076" cy="452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2025" y="152400"/>
            <a:ext cx="3392076" cy="4522767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/>
          <p:nvPr>
            <p:ph idx="4294967295" type="title"/>
          </p:nvPr>
        </p:nvSpPr>
        <p:spPr>
          <a:xfrm>
            <a:off x="110325" y="468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Little Village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/>
          <p:nvPr>
            <p:ph type="title"/>
          </p:nvPr>
        </p:nvSpPr>
        <p:spPr>
          <a:xfrm>
            <a:off x="729450" y="11700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5020"/>
              <a:t>Phase II Installations</a:t>
            </a:r>
            <a:endParaRPr b="1" sz="50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920">
                <a:solidFill>
                  <a:srgbClr val="666666"/>
                </a:solidFill>
              </a:rPr>
              <a:t>Installed </a:t>
            </a:r>
            <a:r>
              <a:rPr lang="en" sz="2920">
                <a:solidFill>
                  <a:srgbClr val="666666"/>
                </a:solidFill>
              </a:rPr>
              <a:t>2021-22</a:t>
            </a:r>
            <a:endParaRPr b="1" sz="2920">
              <a:solidFill>
                <a:srgbClr val="666666"/>
              </a:solidFill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8600" y="3047750"/>
            <a:ext cx="2211707" cy="165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2994874"/>
            <a:ext cx="3258699" cy="165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0800" y="2994875"/>
            <a:ext cx="2083444" cy="171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